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Lst>
  <p:sldSz cy="10058400" cx="7772400"/>
  <p:notesSz cx="6858000" cy="9144000"/>
  <p:embeddedFontLst>
    <p:embeddedFont>
      <p:font typeface="Nunito"/>
      <p:regular r:id="rId10"/>
      <p:bold r:id="rId11"/>
      <p:italic r:id="rId12"/>
      <p:boldItalic r:id="rId13"/>
    </p:embeddedFont>
    <p:embeddedFont>
      <p:font typeface="Poppins"/>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Nunito-bold.fntdata"/><Relationship Id="rId10" Type="http://schemas.openxmlformats.org/officeDocument/2006/relationships/font" Target="fonts/Nunito-regular.fntdata"/><Relationship Id="rId13" Type="http://schemas.openxmlformats.org/officeDocument/2006/relationships/font" Target="fonts/Nunito-boldItalic.fntdata"/><Relationship Id="rId12" Type="http://schemas.openxmlformats.org/officeDocument/2006/relationships/font" Target="fonts/Nunito-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Poppins-bold.fntdata"/><Relationship Id="rId14" Type="http://schemas.openxmlformats.org/officeDocument/2006/relationships/font" Target="fonts/Poppins-regular.fntdata"/><Relationship Id="rId17" Type="http://schemas.openxmlformats.org/officeDocument/2006/relationships/font" Target="fonts/Poppins-boldItalic.fntdata"/><Relationship Id="rId16" Type="http://schemas.openxmlformats.org/officeDocument/2006/relationships/font" Target="fonts/Poppins-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2: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0" name="Google Shape;60;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p3: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8" name="Google Shape;68;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p4: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6" name="Google Shape;76;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9" name="Shape 9"/>
        <p:cNvGrpSpPr/>
        <p:nvPr/>
      </p:nvGrpSpPr>
      <p:grpSpPr>
        <a:xfrm>
          <a:off x="0" y="0"/>
          <a:ext cx="0" cy="0"/>
          <a:chOff x="0" y="0"/>
          <a:chExt cx="0" cy="0"/>
        </a:xfrm>
      </p:grpSpPr>
      <p:sp>
        <p:nvSpPr>
          <p:cNvPr id="10" name="Google Shape;10;p2"/>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1" name="Google Shape;11;p2"/>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2" name="Google Shape;12;p2"/>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3" name="Shape 13"/>
        <p:cNvGrpSpPr/>
        <p:nvPr/>
      </p:nvGrpSpPr>
      <p:grpSpPr>
        <a:xfrm>
          <a:off x="0" y="0"/>
          <a:ext cx="0" cy="0"/>
          <a:chOff x="0" y="0"/>
          <a:chExt cx="0" cy="0"/>
        </a:xfrm>
      </p:grpSpPr>
      <p:sp>
        <p:nvSpPr>
          <p:cNvPr id="14" name="Google Shape;14;p3"/>
          <p:cNvSpPr txBox="1"/>
          <p:nvPr>
            <p:ph type="ctrTitle"/>
          </p:nvPr>
        </p:nvSpPr>
        <p:spPr>
          <a:xfrm>
            <a:off x="264952" y="1456058"/>
            <a:ext cx="7242600" cy="40140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5" name="Google Shape;15;p3"/>
          <p:cNvSpPr txBox="1"/>
          <p:nvPr>
            <p:ph idx="1" type="subTitle"/>
          </p:nvPr>
        </p:nvSpPr>
        <p:spPr>
          <a:xfrm>
            <a:off x="264945" y="5542289"/>
            <a:ext cx="7242600" cy="1550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6" name="Google Shape;16;p3"/>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4"/>
          <p:cNvSpPr txBox="1"/>
          <p:nvPr>
            <p:ph type="title"/>
          </p:nvPr>
        </p:nvSpPr>
        <p:spPr>
          <a:xfrm>
            <a:off x="264945" y="4206107"/>
            <a:ext cx="7242600" cy="16461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4"/>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9"/>
          <p:cNvSpPr txBox="1"/>
          <p:nvPr>
            <p:ph type="title"/>
          </p:nvPr>
        </p:nvSpPr>
        <p:spPr>
          <a:xfrm>
            <a:off x="225675" y="2411542"/>
            <a:ext cx="3438300" cy="2898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6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title"/>
          </p:nvPr>
        </p:nvSpPr>
        <p:spPr>
          <a:xfrm>
            <a:off x="529800" y="654850"/>
            <a:ext cx="6977700" cy="714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200"/>
              </a:spcBef>
              <a:spcAft>
                <a:spcPts val="2400"/>
              </a:spcAft>
              <a:buSzPts val="2800"/>
              <a:buNone/>
            </a:pPr>
            <a:r>
              <a:rPr b="1" lang="en" sz="1900">
                <a:latin typeface="Nunito"/>
                <a:ea typeface="Nunito"/>
                <a:cs typeface="Nunito"/>
                <a:sym typeface="Nunito"/>
              </a:rPr>
              <a:t>Subject: AI Brainstorming Session</a:t>
            </a:r>
            <a:endParaRPr sz="2600"/>
          </a:p>
        </p:txBody>
      </p:sp>
      <p:sp>
        <p:nvSpPr>
          <p:cNvPr id="55" name="Google Shape;55;p13"/>
          <p:cNvSpPr txBox="1"/>
          <p:nvPr>
            <p:ph idx="1" type="body"/>
          </p:nvPr>
        </p:nvSpPr>
        <p:spPr>
          <a:xfrm>
            <a:off x="529800" y="1688700"/>
            <a:ext cx="6643800" cy="7836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sz="1500">
                <a:solidFill>
                  <a:schemeClr val="dk1"/>
                </a:solidFill>
                <a:latin typeface="Nunito"/>
                <a:ea typeface="Nunito"/>
                <a:cs typeface="Nunito"/>
                <a:sym typeface="Nunito"/>
              </a:rPr>
              <a:t>Hi team,</a:t>
            </a:r>
            <a:endParaRPr sz="1500">
              <a:solidFill>
                <a:schemeClr val="dk1"/>
              </a:solidFill>
              <a:latin typeface="Nunito"/>
              <a:ea typeface="Nunito"/>
              <a:cs typeface="Nunito"/>
              <a:sym typeface="Nunito"/>
            </a:endParaRPr>
          </a:p>
          <a:p>
            <a:pPr indent="0" lvl="0" marL="0" rtl="0" algn="l">
              <a:lnSpc>
                <a:spcPct val="115000"/>
              </a:lnSpc>
              <a:spcBef>
                <a:spcPts val="2400"/>
              </a:spcBef>
              <a:spcAft>
                <a:spcPts val="0"/>
              </a:spcAft>
              <a:buSzPts val="1800"/>
              <a:buNone/>
            </a:pPr>
            <a:r>
              <a:rPr lang="en" sz="1500">
                <a:solidFill>
                  <a:schemeClr val="dk1"/>
                </a:solidFill>
                <a:latin typeface="Nunito"/>
                <a:ea typeface="Nunito"/>
                <a:cs typeface="Nunito"/>
                <a:sym typeface="Nunito"/>
              </a:rPr>
              <a:t>I’m excited for our discussion. Please find below a brief agenda, to set the stage. I’ve also attached attached a framework that I think we can use to help structure this project. </a:t>
            </a:r>
            <a:endParaRPr sz="1500">
              <a:solidFill>
                <a:schemeClr val="dk1"/>
              </a:solidFill>
              <a:latin typeface="Nunito"/>
              <a:ea typeface="Nunito"/>
              <a:cs typeface="Nunito"/>
              <a:sym typeface="Nunito"/>
            </a:endParaRPr>
          </a:p>
          <a:p>
            <a:pPr indent="0" lvl="0" marL="457200" rtl="0" algn="l">
              <a:lnSpc>
                <a:spcPct val="100000"/>
              </a:lnSpc>
              <a:spcBef>
                <a:spcPts val="2400"/>
              </a:spcBef>
              <a:spcAft>
                <a:spcPts val="0"/>
              </a:spcAft>
              <a:buSzPts val="1800"/>
              <a:buNone/>
            </a:pPr>
            <a:r>
              <a:rPr lang="en" sz="1500">
                <a:solidFill>
                  <a:schemeClr val="dk1"/>
                </a:solidFill>
                <a:latin typeface="Poppins"/>
                <a:ea typeface="Poppins"/>
                <a:cs typeface="Poppins"/>
                <a:sym typeface="Poppins"/>
              </a:rPr>
              <a:t>Agenda</a:t>
            </a:r>
            <a:endParaRPr sz="1500">
              <a:solidFill>
                <a:schemeClr val="dk1"/>
              </a:solidFill>
              <a:latin typeface="Poppins"/>
              <a:ea typeface="Poppins"/>
              <a:cs typeface="Poppins"/>
              <a:sym typeface="Poppins"/>
            </a:endParaRPr>
          </a:p>
          <a:p>
            <a:pPr indent="-323850" lvl="0" marL="914400" rtl="0" algn="l">
              <a:lnSpc>
                <a:spcPct val="115000"/>
              </a:lnSpc>
              <a:spcBef>
                <a:spcPts val="2400"/>
              </a:spcBef>
              <a:spcAft>
                <a:spcPts val="0"/>
              </a:spcAft>
              <a:buClr>
                <a:schemeClr val="dk1"/>
              </a:buClr>
              <a:buSzPts val="1500"/>
              <a:buFont typeface="Nunito"/>
              <a:buAutoNum type="arabicPeriod"/>
            </a:pPr>
            <a:r>
              <a:rPr lang="en" sz="1500">
                <a:solidFill>
                  <a:schemeClr val="dk1"/>
                </a:solidFill>
                <a:latin typeface="Nunito"/>
                <a:ea typeface="Nunito"/>
                <a:cs typeface="Nunito"/>
                <a:sym typeface="Nunito"/>
              </a:rPr>
              <a:t>Setting the Stage</a:t>
            </a:r>
            <a:endParaRPr sz="1500">
              <a:solidFill>
                <a:schemeClr val="dk1"/>
              </a:solidFill>
              <a:latin typeface="Nunito"/>
              <a:ea typeface="Nunito"/>
              <a:cs typeface="Nunito"/>
              <a:sym typeface="Nunito"/>
            </a:endParaRPr>
          </a:p>
          <a:p>
            <a:pPr indent="-323850" lvl="1" marL="1371600" rtl="0" algn="l">
              <a:lnSpc>
                <a:spcPct val="115000"/>
              </a:lnSpc>
              <a:spcBef>
                <a:spcPts val="0"/>
              </a:spcBef>
              <a:spcAft>
                <a:spcPts val="0"/>
              </a:spcAft>
              <a:buClr>
                <a:schemeClr val="dk1"/>
              </a:buClr>
              <a:buSzPts val="1500"/>
              <a:buFont typeface="Nunito"/>
              <a:buAutoNum type="alphaLcPeriod"/>
            </a:pPr>
            <a:r>
              <a:rPr lang="en" sz="1500">
                <a:solidFill>
                  <a:schemeClr val="dk1"/>
                </a:solidFill>
                <a:latin typeface="Nunito"/>
                <a:ea typeface="Nunito"/>
                <a:cs typeface="Nunito"/>
                <a:sym typeface="Nunito"/>
              </a:rPr>
              <a:t>Quick run-through of the attached framework</a:t>
            </a:r>
            <a:endParaRPr sz="1500">
              <a:solidFill>
                <a:schemeClr val="dk1"/>
              </a:solidFill>
              <a:latin typeface="Nunito"/>
              <a:ea typeface="Nunito"/>
              <a:cs typeface="Nunito"/>
              <a:sym typeface="Nunito"/>
            </a:endParaRPr>
          </a:p>
          <a:p>
            <a:pPr indent="-323850" lvl="0" marL="914400" rtl="0" algn="l">
              <a:lnSpc>
                <a:spcPct val="115000"/>
              </a:lnSpc>
              <a:spcBef>
                <a:spcPts val="0"/>
              </a:spcBef>
              <a:spcAft>
                <a:spcPts val="0"/>
              </a:spcAft>
              <a:buClr>
                <a:schemeClr val="dk1"/>
              </a:buClr>
              <a:buSzPts val="1500"/>
              <a:buFont typeface="Nunito"/>
              <a:buAutoNum type="arabicPeriod"/>
            </a:pPr>
            <a:r>
              <a:rPr lang="en" sz="1500">
                <a:solidFill>
                  <a:schemeClr val="dk1"/>
                </a:solidFill>
                <a:latin typeface="Nunito"/>
                <a:ea typeface="Nunito"/>
                <a:cs typeface="Nunito"/>
                <a:sym typeface="Nunito"/>
              </a:rPr>
              <a:t>Brainstorming AI Opportunities</a:t>
            </a:r>
            <a:endParaRPr sz="1500">
              <a:solidFill>
                <a:schemeClr val="dk1"/>
              </a:solidFill>
              <a:latin typeface="Nunito"/>
              <a:ea typeface="Nunito"/>
              <a:cs typeface="Nunito"/>
              <a:sym typeface="Nunito"/>
            </a:endParaRPr>
          </a:p>
          <a:p>
            <a:pPr indent="-323850" lvl="1" marL="1371600" rtl="0" algn="l">
              <a:lnSpc>
                <a:spcPct val="115000"/>
              </a:lnSpc>
              <a:spcBef>
                <a:spcPts val="0"/>
              </a:spcBef>
              <a:spcAft>
                <a:spcPts val="0"/>
              </a:spcAft>
              <a:buClr>
                <a:schemeClr val="dk1"/>
              </a:buClr>
              <a:buSzPts val="1500"/>
              <a:buFont typeface="Nunito"/>
              <a:buAutoNum type="alphaLcPeriod"/>
            </a:pPr>
            <a:r>
              <a:rPr lang="en" sz="1500">
                <a:solidFill>
                  <a:schemeClr val="dk1"/>
                </a:solidFill>
                <a:latin typeface="Nunito"/>
                <a:ea typeface="Nunito"/>
                <a:cs typeface="Nunito"/>
                <a:sym typeface="Nunito"/>
              </a:rPr>
              <a:t>Automation: What tasks make everyone groan? Think of the routine, mind-numbing work no one wants to do.</a:t>
            </a:r>
            <a:endParaRPr sz="1500">
              <a:solidFill>
                <a:schemeClr val="dk1"/>
              </a:solidFill>
              <a:latin typeface="Nunito"/>
              <a:ea typeface="Nunito"/>
              <a:cs typeface="Nunito"/>
              <a:sym typeface="Nunito"/>
            </a:endParaRPr>
          </a:p>
          <a:p>
            <a:pPr indent="-323850" lvl="1" marL="1371600" rtl="0" algn="l">
              <a:lnSpc>
                <a:spcPct val="115000"/>
              </a:lnSpc>
              <a:spcBef>
                <a:spcPts val="0"/>
              </a:spcBef>
              <a:spcAft>
                <a:spcPts val="0"/>
              </a:spcAft>
              <a:buClr>
                <a:schemeClr val="dk1"/>
              </a:buClr>
              <a:buSzPts val="1500"/>
              <a:buFont typeface="Nunito"/>
              <a:buAutoNum type="alphaLcPeriod"/>
            </a:pPr>
            <a:r>
              <a:rPr lang="en" sz="1500">
                <a:solidFill>
                  <a:schemeClr val="dk1"/>
                </a:solidFill>
                <a:latin typeface="Nunito"/>
                <a:ea typeface="Nunito"/>
                <a:cs typeface="Nunito"/>
                <a:sym typeface="Nunito"/>
              </a:rPr>
              <a:t>Skill/Quality Upgrade: Where could we add a "wow" factor that would make the end result shine? What work product could we turn from "meh" to "amazing"?</a:t>
            </a:r>
            <a:endParaRPr sz="1500">
              <a:solidFill>
                <a:schemeClr val="dk1"/>
              </a:solidFill>
              <a:latin typeface="Nunito"/>
              <a:ea typeface="Nunito"/>
              <a:cs typeface="Nunito"/>
              <a:sym typeface="Nunito"/>
            </a:endParaRPr>
          </a:p>
          <a:p>
            <a:pPr indent="-323850" lvl="0" marL="914400" rtl="0" algn="l">
              <a:lnSpc>
                <a:spcPct val="115000"/>
              </a:lnSpc>
              <a:spcBef>
                <a:spcPts val="0"/>
              </a:spcBef>
              <a:spcAft>
                <a:spcPts val="0"/>
              </a:spcAft>
              <a:buClr>
                <a:schemeClr val="dk1"/>
              </a:buClr>
              <a:buSzPts val="1500"/>
              <a:buFont typeface="Nunito"/>
              <a:buAutoNum type="arabicPeriod"/>
            </a:pPr>
            <a:r>
              <a:rPr lang="en" sz="1500">
                <a:solidFill>
                  <a:schemeClr val="dk1"/>
                </a:solidFill>
                <a:latin typeface="Nunito"/>
                <a:ea typeface="Nunito"/>
                <a:cs typeface="Nunito"/>
                <a:sym typeface="Nunito"/>
              </a:rPr>
              <a:t>Filter Ideas against the Ideal Use Case Criteria</a:t>
            </a:r>
            <a:endParaRPr sz="1500">
              <a:solidFill>
                <a:schemeClr val="dk1"/>
              </a:solidFill>
              <a:latin typeface="Nunito"/>
              <a:ea typeface="Nunito"/>
              <a:cs typeface="Nunito"/>
              <a:sym typeface="Nunito"/>
            </a:endParaRPr>
          </a:p>
          <a:p>
            <a:pPr indent="-323850" lvl="1" marL="1371600" rtl="0" algn="l">
              <a:lnSpc>
                <a:spcPct val="115000"/>
              </a:lnSpc>
              <a:spcBef>
                <a:spcPts val="0"/>
              </a:spcBef>
              <a:spcAft>
                <a:spcPts val="0"/>
              </a:spcAft>
              <a:buClr>
                <a:schemeClr val="dk1"/>
              </a:buClr>
              <a:buSzPts val="1500"/>
              <a:buFont typeface="Nunito"/>
              <a:buAutoNum type="alphaLcPeriod"/>
            </a:pPr>
            <a:r>
              <a:rPr lang="en" sz="1500">
                <a:solidFill>
                  <a:schemeClr val="dk1"/>
                </a:solidFill>
                <a:latin typeface="Nunito"/>
                <a:ea typeface="Nunito"/>
                <a:cs typeface="Nunito"/>
                <a:sym typeface="Nunito"/>
              </a:rPr>
              <a:t>Is it routine?</a:t>
            </a:r>
            <a:endParaRPr sz="1500">
              <a:solidFill>
                <a:schemeClr val="dk1"/>
              </a:solidFill>
              <a:latin typeface="Nunito"/>
              <a:ea typeface="Nunito"/>
              <a:cs typeface="Nunito"/>
              <a:sym typeface="Nunito"/>
            </a:endParaRPr>
          </a:p>
          <a:p>
            <a:pPr indent="-323850" lvl="1" marL="1371600" rtl="0" algn="l">
              <a:lnSpc>
                <a:spcPct val="115000"/>
              </a:lnSpc>
              <a:spcBef>
                <a:spcPts val="0"/>
              </a:spcBef>
              <a:spcAft>
                <a:spcPts val="0"/>
              </a:spcAft>
              <a:buClr>
                <a:schemeClr val="dk1"/>
              </a:buClr>
              <a:buSzPts val="1500"/>
              <a:buFont typeface="Nunito"/>
              <a:buAutoNum type="alphaLcPeriod"/>
            </a:pPr>
            <a:r>
              <a:rPr lang="en" sz="1500">
                <a:solidFill>
                  <a:schemeClr val="dk1"/>
                </a:solidFill>
                <a:latin typeface="Nunito"/>
                <a:ea typeface="Nunito"/>
                <a:cs typeface="Nunito"/>
                <a:sym typeface="Nunito"/>
              </a:rPr>
              <a:t>Is it voluminous?</a:t>
            </a:r>
            <a:endParaRPr sz="1500">
              <a:solidFill>
                <a:schemeClr val="dk1"/>
              </a:solidFill>
              <a:latin typeface="Nunito"/>
              <a:ea typeface="Nunito"/>
              <a:cs typeface="Nunito"/>
              <a:sym typeface="Nunito"/>
            </a:endParaRPr>
          </a:p>
          <a:p>
            <a:pPr indent="-323850" lvl="1" marL="1371600" rtl="0" algn="l">
              <a:lnSpc>
                <a:spcPct val="115000"/>
              </a:lnSpc>
              <a:spcBef>
                <a:spcPts val="0"/>
              </a:spcBef>
              <a:spcAft>
                <a:spcPts val="0"/>
              </a:spcAft>
              <a:buClr>
                <a:schemeClr val="dk1"/>
              </a:buClr>
              <a:buSzPts val="1500"/>
              <a:buFont typeface="Nunito"/>
              <a:buAutoNum type="alphaLcPeriod"/>
            </a:pPr>
            <a:r>
              <a:rPr lang="en" sz="1500">
                <a:solidFill>
                  <a:schemeClr val="dk1"/>
                </a:solidFill>
                <a:latin typeface="Nunito"/>
                <a:ea typeface="Nunito"/>
                <a:cs typeface="Nunito"/>
                <a:sym typeface="Nunito"/>
              </a:rPr>
              <a:t>Is the data available and digitized?</a:t>
            </a:r>
            <a:endParaRPr sz="1500">
              <a:solidFill>
                <a:schemeClr val="dk1"/>
              </a:solidFill>
              <a:latin typeface="Nunito"/>
              <a:ea typeface="Nunito"/>
              <a:cs typeface="Nunito"/>
              <a:sym typeface="Nunito"/>
            </a:endParaRPr>
          </a:p>
          <a:p>
            <a:pPr indent="-323850" lvl="1" marL="1371600" rtl="0" algn="l">
              <a:lnSpc>
                <a:spcPct val="115000"/>
              </a:lnSpc>
              <a:spcBef>
                <a:spcPts val="0"/>
              </a:spcBef>
              <a:spcAft>
                <a:spcPts val="0"/>
              </a:spcAft>
              <a:buClr>
                <a:schemeClr val="dk1"/>
              </a:buClr>
              <a:buSzPts val="1500"/>
              <a:buFont typeface="Nunito"/>
              <a:buAutoNum type="alphaLcPeriod"/>
            </a:pPr>
            <a:r>
              <a:rPr lang="en" sz="1500">
                <a:solidFill>
                  <a:schemeClr val="dk1"/>
                </a:solidFill>
                <a:latin typeface="Nunito"/>
                <a:ea typeface="Nunito"/>
                <a:cs typeface="Nunito"/>
                <a:sym typeface="Nunito"/>
              </a:rPr>
              <a:t>Does our gut say the ROI feels obvious? That's gold.</a:t>
            </a:r>
            <a:endParaRPr sz="1500">
              <a:solidFill>
                <a:schemeClr val="dk1"/>
              </a:solidFill>
              <a:latin typeface="Nunito"/>
              <a:ea typeface="Nunito"/>
              <a:cs typeface="Nunito"/>
              <a:sym typeface="Nunito"/>
            </a:endParaRPr>
          </a:p>
          <a:p>
            <a:pPr indent="-323850" lvl="0" marL="914400" rtl="0" algn="l">
              <a:lnSpc>
                <a:spcPct val="115000"/>
              </a:lnSpc>
              <a:spcBef>
                <a:spcPts val="0"/>
              </a:spcBef>
              <a:spcAft>
                <a:spcPts val="0"/>
              </a:spcAft>
              <a:buClr>
                <a:schemeClr val="dk1"/>
              </a:buClr>
              <a:buSzPts val="1500"/>
              <a:buFont typeface="Nunito"/>
              <a:buAutoNum type="arabicPeriod"/>
            </a:pPr>
            <a:r>
              <a:rPr lang="en" sz="1500">
                <a:solidFill>
                  <a:schemeClr val="dk1"/>
                </a:solidFill>
                <a:latin typeface="Nunito"/>
                <a:ea typeface="Nunito"/>
                <a:cs typeface="Nunito"/>
                <a:sym typeface="Nunito"/>
              </a:rPr>
              <a:t>How do we message this to stakeholders, so it gets them nodding their heads?</a:t>
            </a:r>
            <a:endParaRPr sz="1500">
              <a:solidFill>
                <a:schemeClr val="dk1"/>
              </a:solidFill>
              <a:latin typeface="Nunito"/>
              <a:ea typeface="Nunito"/>
              <a:cs typeface="Nunito"/>
              <a:sym typeface="Nunito"/>
            </a:endParaRPr>
          </a:p>
          <a:p>
            <a:pPr indent="0" lvl="0" marL="0" rtl="0" algn="l">
              <a:lnSpc>
                <a:spcPct val="115000"/>
              </a:lnSpc>
              <a:spcBef>
                <a:spcPts val="2400"/>
              </a:spcBef>
              <a:spcAft>
                <a:spcPts val="0"/>
              </a:spcAft>
              <a:buSzPts val="1800"/>
              <a:buNone/>
            </a:pPr>
            <a:r>
              <a:rPr lang="en" sz="1500">
                <a:solidFill>
                  <a:schemeClr val="dk1"/>
                </a:solidFill>
                <a:latin typeface="Nunito"/>
                <a:ea typeface="Nunito"/>
                <a:cs typeface="Nunito"/>
                <a:sym typeface="Nunito"/>
              </a:rPr>
              <a:t>Best,</a:t>
            </a:r>
            <a:endParaRPr sz="1500">
              <a:solidFill>
                <a:schemeClr val="dk1"/>
              </a:solidFill>
              <a:latin typeface="Nunito"/>
              <a:ea typeface="Nunito"/>
              <a:cs typeface="Nunito"/>
              <a:sym typeface="Nunito"/>
            </a:endParaRPr>
          </a:p>
          <a:p>
            <a:pPr indent="0" lvl="0" marL="0" rtl="0" algn="l">
              <a:lnSpc>
                <a:spcPct val="115000"/>
              </a:lnSpc>
              <a:spcBef>
                <a:spcPts val="2400"/>
              </a:spcBef>
              <a:spcAft>
                <a:spcPts val="2400"/>
              </a:spcAft>
              <a:buSzPts val="1800"/>
              <a:buNone/>
            </a:pPr>
            <a:r>
              <a:rPr lang="en" sz="1500">
                <a:solidFill>
                  <a:schemeClr val="dk1"/>
                </a:solidFill>
                <a:latin typeface="Nunito"/>
                <a:ea typeface="Nunito"/>
                <a:cs typeface="Nunito"/>
                <a:sym typeface="Nunito"/>
              </a:rPr>
              <a:t>&lt;your name&gt;</a:t>
            </a:r>
            <a:endParaRPr sz="1500">
              <a:solidFill>
                <a:schemeClr val="dk1"/>
              </a:solidFill>
              <a:latin typeface="Nunito"/>
              <a:ea typeface="Nunito"/>
              <a:cs typeface="Nunito"/>
              <a:sym typeface="Nunito"/>
            </a:endParaRPr>
          </a:p>
        </p:txBody>
      </p:sp>
      <p:sp>
        <p:nvSpPr>
          <p:cNvPr id="56" name="Google Shape;56;p13"/>
          <p:cNvSpPr txBox="1"/>
          <p:nvPr/>
        </p:nvSpPr>
        <p:spPr>
          <a:xfrm>
            <a:off x="4672925" y="9530050"/>
            <a:ext cx="2643000" cy="338700"/>
          </a:xfrm>
          <a:prstGeom prst="rect">
            <a:avLst/>
          </a:prstGeom>
          <a:noFill/>
          <a:ln>
            <a:noFill/>
          </a:ln>
        </p:spPr>
        <p:txBody>
          <a:bodyPr anchorCtr="0" anchor="t" bIns="91425" lIns="91425" spcFirstLastPara="1" rIns="91425" wrap="square" tIns="91425">
            <a:spAutoFit/>
          </a:bodyPr>
          <a:lstStyle/>
          <a:p>
            <a:pPr indent="0" lvl="0" marL="0" marR="0" rtl="0" algn="r">
              <a:lnSpc>
                <a:spcPct val="100000"/>
              </a:lnSpc>
              <a:spcBef>
                <a:spcPts val="1000"/>
              </a:spcBef>
              <a:spcAft>
                <a:spcPts val="2400"/>
              </a:spcAft>
              <a:buClr>
                <a:srgbClr val="000000"/>
              </a:buClr>
              <a:buSzPts val="1000"/>
              <a:buFont typeface="Arial"/>
              <a:buNone/>
            </a:pPr>
            <a:r>
              <a:rPr b="0" i="1" lang="en" sz="1000" u="none" cap="none" strike="noStrike">
                <a:solidFill>
                  <a:srgbClr val="000000"/>
                </a:solidFill>
                <a:latin typeface="Poppins"/>
                <a:ea typeface="Poppins"/>
                <a:cs typeface="Poppins"/>
                <a:sym typeface="Poppins"/>
              </a:rPr>
              <a:t>DoMoreWithLess.now</a:t>
            </a:r>
            <a:endParaRPr b="0" i="1" sz="1000" u="none" cap="none" strike="noStrike">
              <a:solidFill>
                <a:srgbClr val="000000"/>
              </a:solidFill>
              <a:latin typeface="Poppins"/>
              <a:ea typeface="Poppins"/>
              <a:cs typeface="Poppins"/>
              <a:sym typeface="Poppins"/>
            </a:endParaRPr>
          </a:p>
        </p:txBody>
      </p:sp>
      <p:sp>
        <p:nvSpPr>
          <p:cNvPr id="57" name="Google Shape;57;p13"/>
          <p:cNvSpPr txBox="1"/>
          <p:nvPr/>
        </p:nvSpPr>
        <p:spPr>
          <a:xfrm>
            <a:off x="529800" y="9530050"/>
            <a:ext cx="40710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1000"/>
              </a:spcBef>
              <a:spcAft>
                <a:spcPts val="2400"/>
              </a:spcAft>
              <a:buClr>
                <a:srgbClr val="000000"/>
              </a:buClr>
              <a:buSzPts val="1000"/>
              <a:buFont typeface="Arial"/>
              <a:buNone/>
            </a:pPr>
            <a:r>
              <a:rPr b="0" i="1" lang="en" sz="1000" u="none" cap="none" strike="noStrike">
                <a:solidFill>
                  <a:srgbClr val="000000"/>
                </a:solidFill>
                <a:latin typeface="Poppins"/>
                <a:ea typeface="Poppins"/>
                <a:cs typeface="Poppins"/>
                <a:sym typeface="Poppins"/>
              </a:rPr>
              <a:t>From page 56 of “Do More With Less: The AI Playbook”</a:t>
            </a:r>
            <a:endParaRPr b="0" i="1" sz="1000" u="none" cap="none" strike="noStrike">
              <a:solidFill>
                <a:srgbClr val="000000"/>
              </a:solidFill>
              <a:latin typeface="Poppins"/>
              <a:ea typeface="Poppins"/>
              <a:cs typeface="Poppins"/>
              <a:sym typeface="Poppin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4"/>
          <p:cNvSpPr txBox="1"/>
          <p:nvPr>
            <p:ph type="title"/>
          </p:nvPr>
        </p:nvSpPr>
        <p:spPr>
          <a:xfrm>
            <a:off x="529800" y="654850"/>
            <a:ext cx="6977700" cy="714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200"/>
              </a:spcBef>
              <a:spcAft>
                <a:spcPts val="2400"/>
              </a:spcAft>
              <a:buSzPts val="2800"/>
              <a:buNone/>
            </a:pPr>
            <a:r>
              <a:rPr b="1" lang="en" sz="1900">
                <a:latin typeface="Nunito"/>
                <a:ea typeface="Nunito"/>
                <a:cs typeface="Nunito"/>
                <a:sym typeface="Nunito"/>
              </a:rPr>
              <a:t>Subject: User Research for AI Project</a:t>
            </a:r>
            <a:endParaRPr sz="2600"/>
          </a:p>
        </p:txBody>
      </p:sp>
      <p:sp>
        <p:nvSpPr>
          <p:cNvPr id="63" name="Google Shape;63;p14"/>
          <p:cNvSpPr txBox="1"/>
          <p:nvPr>
            <p:ph idx="1" type="body"/>
          </p:nvPr>
        </p:nvSpPr>
        <p:spPr>
          <a:xfrm>
            <a:off x="529800" y="1688700"/>
            <a:ext cx="6643800" cy="7836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sz="1500">
                <a:solidFill>
                  <a:schemeClr val="dk1"/>
                </a:solidFill>
                <a:latin typeface="Nunito"/>
                <a:ea typeface="Nunito"/>
                <a:cs typeface="Nunito"/>
                <a:sym typeface="Nunito"/>
              </a:rPr>
              <a:t>Hi </a:t>
            </a:r>
            <a:r>
              <a:rPr lang="en" sz="1500">
                <a:solidFill>
                  <a:srgbClr val="9900FF"/>
                </a:solidFill>
                <a:latin typeface="Nunito"/>
                <a:ea typeface="Nunito"/>
                <a:cs typeface="Nunito"/>
                <a:sym typeface="Nunito"/>
              </a:rPr>
              <a:t>&lt;their name&gt;</a:t>
            </a:r>
            <a:r>
              <a:rPr lang="en" sz="1500">
                <a:solidFill>
                  <a:schemeClr val="dk1"/>
                </a:solidFill>
                <a:latin typeface="Nunito"/>
                <a:ea typeface="Nunito"/>
                <a:cs typeface="Nunito"/>
                <a:sym typeface="Nunito"/>
              </a:rPr>
              <a:t>,</a:t>
            </a:r>
            <a:endParaRPr sz="1500">
              <a:solidFill>
                <a:schemeClr val="dk1"/>
              </a:solidFill>
              <a:latin typeface="Nunito"/>
              <a:ea typeface="Nunito"/>
              <a:cs typeface="Nunito"/>
              <a:sym typeface="Nunito"/>
            </a:endParaRPr>
          </a:p>
          <a:p>
            <a:pPr indent="0" lvl="0" marL="0" rtl="0" algn="l">
              <a:lnSpc>
                <a:spcPct val="115000"/>
              </a:lnSpc>
              <a:spcBef>
                <a:spcPts val="2400"/>
              </a:spcBef>
              <a:spcAft>
                <a:spcPts val="0"/>
              </a:spcAft>
              <a:buClr>
                <a:schemeClr val="dk1"/>
              </a:buClr>
              <a:buSzPts val="1100"/>
              <a:buFont typeface="Arial"/>
              <a:buNone/>
            </a:pPr>
            <a:r>
              <a:rPr lang="en" sz="1500">
                <a:solidFill>
                  <a:schemeClr val="dk1"/>
                </a:solidFill>
                <a:latin typeface="Nunito"/>
                <a:ea typeface="Nunito"/>
                <a:cs typeface="Nunito"/>
                <a:sym typeface="Nunito"/>
              </a:rPr>
              <a:t>I’m </a:t>
            </a:r>
            <a:r>
              <a:rPr lang="en" sz="1500">
                <a:solidFill>
                  <a:srgbClr val="9900FF"/>
                </a:solidFill>
                <a:latin typeface="Nunito"/>
                <a:ea typeface="Nunito"/>
                <a:cs typeface="Nunito"/>
                <a:sym typeface="Nunito"/>
              </a:rPr>
              <a:t>&lt;your name&gt;</a:t>
            </a:r>
            <a:r>
              <a:rPr lang="en" sz="1500">
                <a:solidFill>
                  <a:schemeClr val="dk1"/>
                </a:solidFill>
                <a:latin typeface="Nunito"/>
                <a:ea typeface="Nunito"/>
                <a:cs typeface="Nunito"/>
                <a:sym typeface="Nunito"/>
              </a:rPr>
              <a:t>, a </a:t>
            </a:r>
            <a:r>
              <a:rPr lang="en" sz="1500">
                <a:solidFill>
                  <a:srgbClr val="9900FF"/>
                </a:solidFill>
                <a:latin typeface="Nunito"/>
                <a:ea typeface="Nunito"/>
                <a:cs typeface="Nunito"/>
                <a:sym typeface="Nunito"/>
              </a:rPr>
              <a:t>&lt;role&gt;</a:t>
            </a:r>
            <a:r>
              <a:rPr lang="en" sz="1500">
                <a:solidFill>
                  <a:schemeClr val="dk1"/>
                </a:solidFill>
                <a:latin typeface="Nunito"/>
                <a:ea typeface="Nunito"/>
                <a:cs typeface="Nunito"/>
                <a:sym typeface="Nunito"/>
              </a:rPr>
              <a:t> at </a:t>
            </a:r>
            <a:r>
              <a:rPr lang="en" sz="1500">
                <a:solidFill>
                  <a:srgbClr val="9900FF"/>
                </a:solidFill>
                <a:latin typeface="Nunito"/>
                <a:ea typeface="Nunito"/>
                <a:cs typeface="Nunito"/>
                <a:sym typeface="Nunito"/>
              </a:rPr>
              <a:t>&lt;organization&gt;</a:t>
            </a:r>
            <a:r>
              <a:rPr lang="en" sz="1500">
                <a:solidFill>
                  <a:schemeClr val="dk1"/>
                </a:solidFill>
                <a:latin typeface="Nunito"/>
                <a:ea typeface="Nunito"/>
                <a:cs typeface="Nunito"/>
                <a:sym typeface="Nunito"/>
              </a:rPr>
              <a:t>. I’m researching our work processes at </a:t>
            </a:r>
            <a:r>
              <a:rPr lang="en" sz="1500">
                <a:solidFill>
                  <a:srgbClr val="9900FF"/>
                </a:solidFill>
                <a:latin typeface="Nunito"/>
                <a:ea typeface="Nunito"/>
                <a:cs typeface="Nunito"/>
                <a:sym typeface="Nunito"/>
              </a:rPr>
              <a:t>&lt;organization&gt;</a:t>
            </a:r>
            <a:r>
              <a:rPr lang="en" sz="1500">
                <a:solidFill>
                  <a:schemeClr val="dk1"/>
                </a:solidFill>
                <a:latin typeface="Nunito"/>
                <a:ea typeface="Nunito"/>
                <a:cs typeface="Nunito"/>
                <a:sym typeface="Nunito"/>
              </a:rPr>
              <a:t>. We’re looking at whether AI may be able alleviate some of the difficulties in your role, as it relates to &lt;use case description&gt;.</a:t>
            </a:r>
            <a:endParaRPr sz="1500">
              <a:solidFill>
                <a:schemeClr val="dk1"/>
              </a:solidFill>
              <a:latin typeface="Nunito"/>
              <a:ea typeface="Nunito"/>
              <a:cs typeface="Nunito"/>
              <a:sym typeface="Nunito"/>
            </a:endParaRPr>
          </a:p>
          <a:p>
            <a:pPr indent="0" lvl="0" marL="0" rtl="0" algn="l">
              <a:lnSpc>
                <a:spcPct val="115000"/>
              </a:lnSpc>
              <a:spcBef>
                <a:spcPts val="2400"/>
              </a:spcBef>
              <a:spcAft>
                <a:spcPts val="0"/>
              </a:spcAft>
              <a:buClr>
                <a:schemeClr val="dk1"/>
              </a:buClr>
              <a:buSzPts val="1100"/>
              <a:buFont typeface="Arial"/>
              <a:buNone/>
            </a:pPr>
            <a:r>
              <a:rPr lang="en" sz="1500">
                <a:solidFill>
                  <a:schemeClr val="dk1"/>
                </a:solidFill>
                <a:latin typeface="Nunito"/>
                <a:ea typeface="Nunito"/>
                <a:cs typeface="Nunito"/>
                <a:sym typeface="Nunito"/>
              </a:rPr>
              <a:t>I’d like to schedule a 45 min interview with you to understand how you currently undertake work related to </a:t>
            </a:r>
            <a:r>
              <a:rPr lang="en" sz="1500">
                <a:solidFill>
                  <a:srgbClr val="9900FF"/>
                </a:solidFill>
                <a:latin typeface="Nunito"/>
                <a:ea typeface="Nunito"/>
                <a:cs typeface="Nunito"/>
                <a:sym typeface="Nunito"/>
              </a:rPr>
              <a:t>&lt;use case&gt;</a:t>
            </a:r>
            <a:r>
              <a:rPr lang="en" sz="1500">
                <a:solidFill>
                  <a:schemeClr val="dk1"/>
                </a:solidFill>
                <a:latin typeface="Nunito"/>
                <a:ea typeface="Nunito"/>
                <a:cs typeface="Nunito"/>
                <a:sym typeface="Nunito"/>
              </a:rPr>
              <a:t>. I’d like to understand everything in as much detail as possible, so we can help staff focus on more valuable work.</a:t>
            </a:r>
            <a:endParaRPr sz="1500">
              <a:solidFill>
                <a:schemeClr val="dk1"/>
              </a:solidFill>
              <a:latin typeface="Nunito"/>
              <a:ea typeface="Nunito"/>
              <a:cs typeface="Nunito"/>
              <a:sym typeface="Nunito"/>
            </a:endParaRPr>
          </a:p>
          <a:p>
            <a:pPr indent="0" lvl="0" marL="0" rtl="0" algn="l">
              <a:lnSpc>
                <a:spcPct val="115000"/>
              </a:lnSpc>
              <a:spcBef>
                <a:spcPts val="2400"/>
              </a:spcBef>
              <a:spcAft>
                <a:spcPts val="0"/>
              </a:spcAft>
              <a:buClr>
                <a:schemeClr val="dk1"/>
              </a:buClr>
              <a:buSzPts val="1100"/>
              <a:buFont typeface="Arial"/>
              <a:buNone/>
            </a:pPr>
            <a:r>
              <a:rPr lang="en" sz="1500">
                <a:solidFill>
                  <a:schemeClr val="dk1"/>
                </a:solidFill>
                <a:latin typeface="Nunito"/>
                <a:ea typeface="Nunito"/>
                <a:cs typeface="Nunito"/>
                <a:sym typeface="Nunito"/>
              </a:rPr>
              <a:t>Ideally, you’ll screen share some of your recent typical activities and “think out loud” what you are thinking and doing as you perform those activities. This will help us ensure we understand your needs as best as we can. I will guide you through the activities; no preparation is needed ahead of the meeting.</a:t>
            </a:r>
            <a:endParaRPr sz="1500">
              <a:solidFill>
                <a:schemeClr val="dk1"/>
              </a:solidFill>
              <a:latin typeface="Nunito"/>
              <a:ea typeface="Nunito"/>
              <a:cs typeface="Nunito"/>
              <a:sym typeface="Nunito"/>
            </a:endParaRPr>
          </a:p>
          <a:p>
            <a:pPr indent="0" lvl="0" marL="0" rtl="0" algn="l">
              <a:lnSpc>
                <a:spcPct val="115000"/>
              </a:lnSpc>
              <a:spcBef>
                <a:spcPts val="2400"/>
              </a:spcBef>
              <a:spcAft>
                <a:spcPts val="0"/>
              </a:spcAft>
              <a:buClr>
                <a:schemeClr val="dk1"/>
              </a:buClr>
              <a:buSzPts val="1100"/>
              <a:buFont typeface="Arial"/>
              <a:buNone/>
            </a:pPr>
            <a:r>
              <a:rPr lang="en" sz="1500">
                <a:solidFill>
                  <a:schemeClr val="dk1"/>
                </a:solidFill>
                <a:latin typeface="Nunito"/>
                <a:ea typeface="Nunito"/>
                <a:cs typeface="Nunito"/>
                <a:sym typeface="Nunito"/>
              </a:rPr>
              <a:t>Do you have some availability at any of the following times?</a:t>
            </a:r>
            <a:endParaRPr sz="1500">
              <a:solidFill>
                <a:schemeClr val="dk1"/>
              </a:solidFill>
              <a:latin typeface="Nunito"/>
              <a:ea typeface="Nunito"/>
              <a:cs typeface="Nunito"/>
              <a:sym typeface="Nunito"/>
            </a:endParaRPr>
          </a:p>
          <a:p>
            <a:pPr indent="0" lvl="0" marL="0" rtl="0" algn="l">
              <a:lnSpc>
                <a:spcPct val="115000"/>
              </a:lnSpc>
              <a:spcBef>
                <a:spcPts val="1200"/>
              </a:spcBef>
              <a:spcAft>
                <a:spcPts val="0"/>
              </a:spcAft>
              <a:buClr>
                <a:schemeClr val="dk1"/>
              </a:buClr>
              <a:buSzPts val="1100"/>
              <a:buFont typeface="Arial"/>
              <a:buNone/>
            </a:pPr>
            <a:r>
              <a:rPr lang="en" sz="1500">
                <a:solidFill>
                  <a:schemeClr val="dk1"/>
                </a:solidFill>
                <a:latin typeface="Nunito"/>
                <a:ea typeface="Nunito"/>
                <a:cs typeface="Nunito"/>
                <a:sym typeface="Nunito"/>
              </a:rPr>
              <a:t>		</a:t>
            </a:r>
            <a:r>
              <a:rPr lang="en" sz="1500">
                <a:solidFill>
                  <a:srgbClr val="9900FF"/>
                </a:solidFill>
                <a:latin typeface="Nunito"/>
                <a:ea typeface="Nunito"/>
                <a:cs typeface="Nunito"/>
                <a:sym typeface="Nunito"/>
              </a:rPr>
              <a:t>&lt;times, dates&gt;</a:t>
            </a:r>
            <a:endParaRPr sz="1500">
              <a:solidFill>
                <a:srgbClr val="9900FF"/>
              </a:solidFill>
              <a:latin typeface="Nunito"/>
              <a:ea typeface="Nunito"/>
              <a:cs typeface="Nunito"/>
              <a:sym typeface="Nunito"/>
            </a:endParaRPr>
          </a:p>
          <a:p>
            <a:pPr indent="0" lvl="0" marL="0" rtl="0" algn="l">
              <a:lnSpc>
                <a:spcPct val="115000"/>
              </a:lnSpc>
              <a:spcBef>
                <a:spcPts val="2400"/>
              </a:spcBef>
              <a:spcAft>
                <a:spcPts val="0"/>
              </a:spcAft>
              <a:buClr>
                <a:schemeClr val="dk1"/>
              </a:buClr>
              <a:buSzPts val="1100"/>
              <a:buFont typeface="Arial"/>
              <a:buNone/>
            </a:pPr>
            <a:r>
              <a:rPr lang="en" sz="1500">
                <a:solidFill>
                  <a:schemeClr val="dk1"/>
                </a:solidFill>
                <a:latin typeface="Nunito"/>
                <a:ea typeface="Nunito"/>
                <a:cs typeface="Nunito"/>
                <a:sym typeface="Nunito"/>
              </a:rPr>
              <a:t>I have also attached an agenda. Thank you for your participation.</a:t>
            </a:r>
            <a:endParaRPr sz="1500">
              <a:solidFill>
                <a:schemeClr val="dk1"/>
              </a:solidFill>
              <a:latin typeface="Nunito"/>
              <a:ea typeface="Nunito"/>
              <a:cs typeface="Nunito"/>
              <a:sym typeface="Nunito"/>
            </a:endParaRPr>
          </a:p>
          <a:p>
            <a:pPr indent="0" lvl="0" marL="0" rtl="0" algn="l">
              <a:lnSpc>
                <a:spcPct val="115000"/>
              </a:lnSpc>
              <a:spcBef>
                <a:spcPts val="2400"/>
              </a:spcBef>
              <a:spcAft>
                <a:spcPts val="0"/>
              </a:spcAft>
              <a:buClr>
                <a:schemeClr val="dk1"/>
              </a:buClr>
              <a:buSzPts val="1100"/>
              <a:buFont typeface="Arial"/>
              <a:buNone/>
            </a:pPr>
            <a:r>
              <a:rPr lang="en" sz="1500">
                <a:solidFill>
                  <a:schemeClr val="dk1"/>
                </a:solidFill>
                <a:latin typeface="Nunito"/>
                <a:ea typeface="Nunito"/>
                <a:cs typeface="Nunito"/>
                <a:sym typeface="Nunito"/>
              </a:rPr>
              <a:t>Best,</a:t>
            </a:r>
            <a:endParaRPr sz="1500">
              <a:solidFill>
                <a:schemeClr val="dk1"/>
              </a:solidFill>
              <a:latin typeface="Nunito"/>
              <a:ea typeface="Nunito"/>
              <a:cs typeface="Nunito"/>
              <a:sym typeface="Nunito"/>
            </a:endParaRPr>
          </a:p>
          <a:p>
            <a:pPr indent="0" lvl="0" marL="0" rtl="0" algn="l">
              <a:lnSpc>
                <a:spcPct val="115000"/>
              </a:lnSpc>
              <a:spcBef>
                <a:spcPts val="2400"/>
              </a:spcBef>
              <a:spcAft>
                <a:spcPts val="2400"/>
              </a:spcAft>
              <a:buClr>
                <a:schemeClr val="dk1"/>
              </a:buClr>
              <a:buSzPts val="1100"/>
              <a:buFont typeface="Arial"/>
              <a:buNone/>
            </a:pPr>
            <a:r>
              <a:rPr lang="en" sz="1500">
                <a:solidFill>
                  <a:srgbClr val="9900FF"/>
                </a:solidFill>
                <a:latin typeface="Nunito"/>
                <a:ea typeface="Nunito"/>
                <a:cs typeface="Nunito"/>
                <a:sym typeface="Nunito"/>
              </a:rPr>
              <a:t>&lt;your name&gt;</a:t>
            </a:r>
            <a:endParaRPr sz="1500">
              <a:solidFill>
                <a:schemeClr val="dk1"/>
              </a:solidFill>
              <a:latin typeface="Nunito"/>
              <a:ea typeface="Nunito"/>
              <a:cs typeface="Nunito"/>
              <a:sym typeface="Nunito"/>
            </a:endParaRPr>
          </a:p>
        </p:txBody>
      </p:sp>
      <p:sp>
        <p:nvSpPr>
          <p:cNvPr id="64" name="Google Shape;64;p14"/>
          <p:cNvSpPr txBox="1"/>
          <p:nvPr/>
        </p:nvSpPr>
        <p:spPr>
          <a:xfrm>
            <a:off x="4672925" y="9530050"/>
            <a:ext cx="2643000" cy="338700"/>
          </a:xfrm>
          <a:prstGeom prst="rect">
            <a:avLst/>
          </a:prstGeom>
          <a:noFill/>
          <a:ln>
            <a:noFill/>
          </a:ln>
        </p:spPr>
        <p:txBody>
          <a:bodyPr anchorCtr="0" anchor="t" bIns="91425" lIns="91425" spcFirstLastPara="1" rIns="91425" wrap="square" tIns="91425">
            <a:spAutoFit/>
          </a:bodyPr>
          <a:lstStyle/>
          <a:p>
            <a:pPr indent="0" lvl="0" marL="0" marR="0" rtl="0" algn="r">
              <a:lnSpc>
                <a:spcPct val="100000"/>
              </a:lnSpc>
              <a:spcBef>
                <a:spcPts val="1000"/>
              </a:spcBef>
              <a:spcAft>
                <a:spcPts val="2400"/>
              </a:spcAft>
              <a:buClr>
                <a:srgbClr val="000000"/>
              </a:buClr>
              <a:buSzPts val="1000"/>
              <a:buFont typeface="Arial"/>
              <a:buNone/>
            </a:pPr>
            <a:r>
              <a:rPr b="0" i="1" lang="en" sz="1000" u="none" cap="none" strike="noStrike">
                <a:solidFill>
                  <a:srgbClr val="000000"/>
                </a:solidFill>
                <a:latin typeface="Poppins"/>
                <a:ea typeface="Poppins"/>
                <a:cs typeface="Poppins"/>
                <a:sym typeface="Poppins"/>
              </a:rPr>
              <a:t>DoMoreWithLess.now</a:t>
            </a:r>
            <a:endParaRPr b="0" i="1" sz="1000" u="none" cap="none" strike="noStrike">
              <a:solidFill>
                <a:srgbClr val="000000"/>
              </a:solidFill>
              <a:latin typeface="Poppins"/>
              <a:ea typeface="Poppins"/>
              <a:cs typeface="Poppins"/>
              <a:sym typeface="Poppins"/>
            </a:endParaRPr>
          </a:p>
        </p:txBody>
      </p:sp>
      <p:sp>
        <p:nvSpPr>
          <p:cNvPr id="65" name="Google Shape;65;p14"/>
          <p:cNvSpPr txBox="1"/>
          <p:nvPr/>
        </p:nvSpPr>
        <p:spPr>
          <a:xfrm>
            <a:off x="529800" y="9530050"/>
            <a:ext cx="40710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1000"/>
              </a:spcBef>
              <a:spcAft>
                <a:spcPts val="2400"/>
              </a:spcAft>
              <a:buClr>
                <a:srgbClr val="000000"/>
              </a:buClr>
              <a:buSzPts val="1000"/>
              <a:buFont typeface="Arial"/>
              <a:buNone/>
            </a:pPr>
            <a:r>
              <a:rPr b="0" i="1" lang="en" sz="1000" u="none" cap="none" strike="noStrike">
                <a:solidFill>
                  <a:srgbClr val="000000"/>
                </a:solidFill>
                <a:latin typeface="Poppins"/>
                <a:ea typeface="Poppins"/>
                <a:cs typeface="Poppins"/>
                <a:sym typeface="Poppins"/>
              </a:rPr>
              <a:t>From page 73 of “Do More With Less: The AI Playbook”</a:t>
            </a:r>
            <a:endParaRPr b="0" i="1" sz="1000" u="none" cap="none" strike="noStrike">
              <a:solidFill>
                <a:srgbClr val="000000"/>
              </a:solidFill>
              <a:latin typeface="Poppins"/>
              <a:ea typeface="Poppins"/>
              <a:cs typeface="Poppins"/>
              <a:sym typeface="Poppi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5"/>
          <p:cNvSpPr txBox="1"/>
          <p:nvPr>
            <p:ph type="title"/>
          </p:nvPr>
        </p:nvSpPr>
        <p:spPr>
          <a:xfrm>
            <a:off x="529800" y="654850"/>
            <a:ext cx="6977700" cy="714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200"/>
              </a:spcBef>
              <a:spcAft>
                <a:spcPts val="2400"/>
              </a:spcAft>
              <a:buSzPts val="2800"/>
              <a:buNone/>
            </a:pPr>
            <a:r>
              <a:rPr b="1" lang="en" sz="1900">
                <a:latin typeface="Nunito"/>
                <a:ea typeface="Nunito"/>
                <a:cs typeface="Nunito"/>
                <a:sym typeface="Nunito"/>
              </a:rPr>
              <a:t>Subject: AI Pilot Study</a:t>
            </a:r>
            <a:endParaRPr sz="2600"/>
          </a:p>
        </p:txBody>
      </p:sp>
      <p:sp>
        <p:nvSpPr>
          <p:cNvPr id="71" name="Google Shape;71;p15"/>
          <p:cNvSpPr txBox="1"/>
          <p:nvPr>
            <p:ph idx="1" type="body"/>
          </p:nvPr>
        </p:nvSpPr>
        <p:spPr>
          <a:xfrm>
            <a:off x="529800" y="1688700"/>
            <a:ext cx="6643800" cy="7836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200"/>
              </a:spcBef>
              <a:spcAft>
                <a:spcPts val="0"/>
              </a:spcAft>
              <a:buSzPts val="1800"/>
              <a:buNone/>
            </a:pPr>
            <a:r>
              <a:rPr lang="en" sz="1500">
                <a:solidFill>
                  <a:schemeClr val="dk1"/>
                </a:solidFill>
                <a:latin typeface="Nunito"/>
                <a:ea typeface="Nunito"/>
                <a:cs typeface="Nunito"/>
                <a:sym typeface="Nunito"/>
              </a:rPr>
              <a:t>Hi </a:t>
            </a:r>
            <a:r>
              <a:rPr lang="en" sz="1500">
                <a:solidFill>
                  <a:srgbClr val="9900FF"/>
                </a:solidFill>
                <a:latin typeface="Nunito"/>
                <a:ea typeface="Nunito"/>
                <a:cs typeface="Nunito"/>
                <a:sym typeface="Nunito"/>
              </a:rPr>
              <a:t>&lt;their name&gt;</a:t>
            </a:r>
            <a:r>
              <a:rPr lang="en" sz="1500">
                <a:solidFill>
                  <a:schemeClr val="dk1"/>
                </a:solidFill>
                <a:latin typeface="Nunito"/>
                <a:ea typeface="Nunito"/>
                <a:cs typeface="Nunito"/>
                <a:sym typeface="Nunito"/>
              </a:rPr>
              <a:t>,</a:t>
            </a:r>
            <a:endParaRPr sz="1500">
              <a:solidFill>
                <a:schemeClr val="dk1"/>
              </a:solidFill>
              <a:latin typeface="Nunito"/>
              <a:ea typeface="Nunito"/>
              <a:cs typeface="Nunito"/>
              <a:sym typeface="Nunito"/>
            </a:endParaRPr>
          </a:p>
          <a:p>
            <a:pPr indent="0" lvl="0" marL="0" rtl="0" algn="l">
              <a:lnSpc>
                <a:spcPct val="115000"/>
              </a:lnSpc>
              <a:spcBef>
                <a:spcPts val="2400"/>
              </a:spcBef>
              <a:spcAft>
                <a:spcPts val="0"/>
              </a:spcAft>
              <a:buSzPts val="1800"/>
              <a:buNone/>
            </a:pPr>
            <a:r>
              <a:rPr lang="en" sz="1500">
                <a:solidFill>
                  <a:schemeClr val="dk1"/>
                </a:solidFill>
                <a:latin typeface="Nunito"/>
                <a:ea typeface="Nunito"/>
                <a:cs typeface="Nunito"/>
                <a:sym typeface="Nunito"/>
              </a:rPr>
              <a:t>I’m writing to invite you to participate in a study we are conducting to see whether AI may help alleviate some of the difficulties our staff experience, as it relates to </a:t>
            </a:r>
            <a:r>
              <a:rPr lang="en" sz="1500">
                <a:solidFill>
                  <a:srgbClr val="9900FF"/>
                </a:solidFill>
                <a:latin typeface="Nunito"/>
                <a:ea typeface="Nunito"/>
                <a:cs typeface="Nunito"/>
                <a:sym typeface="Nunito"/>
              </a:rPr>
              <a:t>&lt;use case description&gt;</a:t>
            </a:r>
            <a:r>
              <a:rPr lang="en" sz="1500">
                <a:solidFill>
                  <a:schemeClr val="dk1"/>
                </a:solidFill>
                <a:latin typeface="Nunito"/>
                <a:ea typeface="Nunito"/>
                <a:cs typeface="Nunito"/>
                <a:sym typeface="Nunito"/>
              </a:rPr>
              <a:t>. I’ve sent you meeting invites to train the selected staff on the AI application we’re experimenting with. Let me know if you have any questions ahead of then.</a:t>
            </a:r>
            <a:endParaRPr sz="1500">
              <a:solidFill>
                <a:schemeClr val="dk1"/>
              </a:solidFill>
              <a:latin typeface="Nunito"/>
              <a:ea typeface="Nunito"/>
              <a:cs typeface="Nunito"/>
              <a:sym typeface="Nunito"/>
            </a:endParaRPr>
          </a:p>
          <a:p>
            <a:pPr indent="0" lvl="0" marL="0" rtl="0" algn="l">
              <a:lnSpc>
                <a:spcPct val="115000"/>
              </a:lnSpc>
              <a:spcBef>
                <a:spcPts val="2400"/>
              </a:spcBef>
              <a:spcAft>
                <a:spcPts val="0"/>
              </a:spcAft>
              <a:buSzPts val="1800"/>
              <a:buNone/>
            </a:pPr>
            <a:r>
              <a:rPr lang="en" sz="1500">
                <a:solidFill>
                  <a:schemeClr val="dk1"/>
                </a:solidFill>
                <a:latin typeface="Nunito"/>
                <a:ea typeface="Nunito"/>
                <a:cs typeface="Nunito"/>
                <a:sym typeface="Nunito"/>
              </a:rPr>
              <a:t>Thank you for your participation.</a:t>
            </a:r>
            <a:endParaRPr sz="1500">
              <a:solidFill>
                <a:schemeClr val="dk1"/>
              </a:solidFill>
              <a:latin typeface="Nunito"/>
              <a:ea typeface="Nunito"/>
              <a:cs typeface="Nunito"/>
              <a:sym typeface="Nunito"/>
            </a:endParaRPr>
          </a:p>
          <a:p>
            <a:pPr indent="0" lvl="0" marL="0" rtl="0" algn="l">
              <a:lnSpc>
                <a:spcPct val="115000"/>
              </a:lnSpc>
              <a:spcBef>
                <a:spcPts val="2400"/>
              </a:spcBef>
              <a:spcAft>
                <a:spcPts val="0"/>
              </a:spcAft>
              <a:buSzPts val="1800"/>
              <a:buNone/>
            </a:pPr>
            <a:r>
              <a:rPr lang="en" sz="1500">
                <a:solidFill>
                  <a:schemeClr val="dk1"/>
                </a:solidFill>
                <a:latin typeface="Nunito"/>
                <a:ea typeface="Nunito"/>
                <a:cs typeface="Nunito"/>
                <a:sym typeface="Nunito"/>
              </a:rPr>
              <a:t>Best,</a:t>
            </a:r>
            <a:endParaRPr sz="1500">
              <a:solidFill>
                <a:schemeClr val="dk1"/>
              </a:solidFill>
              <a:latin typeface="Nunito"/>
              <a:ea typeface="Nunito"/>
              <a:cs typeface="Nunito"/>
              <a:sym typeface="Nunito"/>
            </a:endParaRPr>
          </a:p>
          <a:p>
            <a:pPr indent="0" lvl="0" marL="0" rtl="0" algn="l">
              <a:lnSpc>
                <a:spcPct val="115000"/>
              </a:lnSpc>
              <a:spcBef>
                <a:spcPts val="2400"/>
              </a:spcBef>
              <a:spcAft>
                <a:spcPts val="2400"/>
              </a:spcAft>
              <a:buSzPts val="1800"/>
              <a:buNone/>
            </a:pPr>
            <a:r>
              <a:rPr lang="en" sz="1500">
                <a:solidFill>
                  <a:srgbClr val="9900FF"/>
                </a:solidFill>
                <a:latin typeface="Nunito"/>
                <a:ea typeface="Nunito"/>
                <a:cs typeface="Nunito"/>
                <a:sym typeface="Nunito"/>
              </a:rPr>
              <a:t>&lt;your name&gt;</a:t>
            </a:r>
            <a:endParaRPr sz="1500">
              <a:solidFill>
                <a:schemeClr val="dk1"/>
              </a:solidFill>
              <a:latin typeface="Nunito"/>
              <a:ea typeface="Nunito"/>
              <a:cs typeface="Nunito"/>
              <a:sym typeface="Nunito"/>
            </a:endParaRPr>
          </a:p>
        </p:txBody>
      </p:sp>
      <p:sp>
        <p:nvSpPr>
          <p:cNvPr id="72" name="Google Shape;72;p15"/>
          <p:cNvSpPr txBox="1"/>
          <p:nvPr/>
        </p:nvSpPr>
        <p:spPr>
          <a:xfrm>
            <a:off x="4672925" y="9530050"/>
            <a:ext cx="2643000" cy="338700"/>
          </a:xfrm>
          <a:prstGeom prst="rect">
            <a:avLst/>
          </a:prstGeom>
          <a:noFill/>
          <a:ln>
            <a:noFill/>
          </a:ln>
        </p:spPr>
        <p:txBody>
          <a:bodyPr anchorCtr="0" anchor="t" bIns="91425" lIns="91425" spcFirstLastPara="1" rIns="91425" wrap="square" tIns="91425">
            <a:spAutoFit/>
          </a:bodyPr>
          <a:lstStyle/>
          <a:p>
            <a:pPr indent="0" lvl="0" marL="0" marR="0" rtl="0" algn="r">
              <a:lnSpc>
                <a:spcPct val="100000"/>
              </a:lnSpc>
              <a:spcBef>
                <a:spcPts val="1000"/>
              </a:spcBef>
              <a:spcAft>
                <a:spcPts val="2400"/>
              </a:spcAft>
              <a:buClr>
                <a:srgbClr val="000000"/>
              </a:buClr>
              <a:buSzPts val="1000"/>
              <a:buFont typeface="Arial"/>
              <a:buNone/>
            </a:pPr>
            <a:r>
              <a:rPr b="0" i="1" lang="en" sz="1000" u="none" cap="none" strike="noStrike">
                <a:solidFill>
                  <a:srgbClr val="000000"/>
                </a:solidFill>
                <a:latin typeface="Poppins"/>
                <a:ea typeface="Poppins"/>
                <a:cs typeface="Poppins"/>
                <a:sym typeface="Poppins"/>
              </a:rPr>
              <a:t>DoMoreWithLess.now</a:t>
            </a:r>
            <a:endParaRPr b="0" i="1" sz="1000" u="none" cap="none" strike="noStrike">
              <a:solidFill>
                <a:srgbClr val="000000"/>
              </a:solidFill>
              <a:latin typeface="Poppins"/>
              <a:ea typeface="Poppins"/>
              <a:cs typeface="Poppins"/>
              <a:sym typeface="Poppins"/>
            </a:endParaRPr>
          </a:p>
        </p:txBody>
      </p:sp>
      <p:sp>
        <p:nvSpPr>
          <p:cNvPr id="73" name="Google Shape;73;p15"/>
          <p:cNvSpPr txBox="1"/>
          <p:nvPr/>
        </p:nvSpPr>
        <p:spPr>
          <a:xfrm>
            <a:off x="529800" y="9530050"/>
            <a:ext cx="40710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1000"/>
              </a:spcBef>
              <a:spcAft>
                <a:spcPts val="2400"/>
              </a:spcAft>
              <a:buClr>
                <a:srgbClr val="000000"/>
              </a:buClr>
              <a:buSzPts val="1000"/>
              <a:buFont typeface="Arial"/>
              <a:buNone/>
            </a:pPr>
            <a:r>
              <a:rPr b="0" i="1" lang="en" sz="1000" u="none" cap="none" strike="noStrike">
                <a:solidFill>
                  <a:srgbClr val="000000"/>
                </a:solidFill>
                <a:latin typeface="Poppins"/>
                <a:ea typeface="Poppins"/>
                <a:cs typeface="Poppins"/>
                <a:sym typeface="Poppins"/>
              </a:rPr>
              <a:t>From page 128 of “Do More With Less: The AI Playbook”</a:t>
            </a:r>
            <a:endParaRPr b="0" i="1" sz="1000" u="none" cap="none" strike="noStrike">
              <a:solidFill>
                <a:srgbClr val="000000"/>
              </a:solidFill>
              <a:latin typeface="Poppins"/>
              <a:ea typeface="Poppins"/>
              <a:cs typeface="Poppins"/>
              <a:sym typeface="Poppin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6"/>
          <p:cNvSpPr txBox="1"/>
          <p:nvPr>
            <p:ph type="title"/>
          </p:nvPr>
        </p:nvSpPr>
        <p:spPr>
          <a:xfrm>
            <a:off x="529800" y="654850"/>
            <a:ext cx="6977700" cy="7143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1000"/>
              </a:spcBef>
              <a:spcAft>
                <a:spcPts val="2400"/>
              </a:spcAft>
              <a:buClr>
                <a:schemeClr val="dk1"/>
              </a:buClr>
              <a:buSzPts val="1100"/>
              <a:buFont typeface="Arial"/>
              <a:buNone/>
            </a:pPr>
            <a:r>
              <a:rPr lang="en" sz="2100">
                <a:latin typeface="Poppins"/>
                <a:ea typeface="Poppins"/>
                <a:cs typeface="Poppins"/>
                <a:sym typeface="Poppins"/>
              </a:rPr>
              <a:t>User Research Session - Agenda</a:t>
            </a:r>
            <a:endParaRPr/>
          </a:p>
        </p:txBody>
      </p:sp>
      <p:sp>
        <p:nvSpPr>
          <p:cNvPr id="79" name="Google Shape;79;p16"/>
          <p:cNvSpPr txBox="1"/>
          <p:nvPr>
            <p:ph idx="1" type="body"/>
          </p:nvPr>
        </p:nvSpPr>
        <p:spPr>
          <a:xfrm>
            <a:off x="762000" y="1688700"/>
            <a:ext cx="6134100" cy="7836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sz="1900">
                <a:solidFill>
                  <a:schemeClr val="dk1"/>
                </a:solidFill>
                <a:latin typeface="Nunito"/>
                <a:ea typeface="Nunito"/>
                <a:cs typeface="Nunito"/>
                <a:sym typeface="Nunito"/>
              </a:rPr>
              <a:t>Introduction (Up to 5 minutes)</a:t>
            </a:r>
            <a:endParaRPr sz="1900">
              <a:solidFill>
                <a:schemeClr val="dk1"/>
              </a:solidFill>
              <a:latin typeface="Nunito"/>
              <a:ea typeface="Nunito"/>
              <a:cs typeface="Nunito"/>
              <a:sym typeface="Nunito"/>
            </a:endParaRPr>
          </a:p>
          <a:p>
            <a:pPr indent="-349250" lvl="0" marL="457200" rtl="0" algn="l">
              <a:lnSpc>
                <a:spcPct val="115000"/>
              </a:lnSpc>
              <a:spcBef>
                <a:spcPts val="0"/>
              </a:spcBef>
              <a:spcAft>
                <a:spcPts val="0"/>
              </a:spcAft>
              <a:buClr>
                <a:schemeClr val="dk1"/>
              </a:buClr>
              <a:buSzPts val="1900"/>
              <a:buFont typeface="Nunito"/>
              <a:buChar char="●"/>
            </a:pPr>
            <a:r>
              <a:rPr lang="en" sz="1900">
                <a:solidFill>
                  <a:schemeClr val="dk1"/>
                </a:solidFill>
                <a:latin typeface="Nunito"/>
                <a:ea typeface="Nunito"/>
                <a:cs typeface="Nunito"/>
                <a:sym typeface="Nunito"/>
              </a:rPr>
              <a:t>Consent for recording</a:t>
            </a:r>
            <a:endParaRPr sz="1900">
              <a:solidFill>
                <a:schemeClr val="dk1"/>
              </a:solidFill>
              <a:latin typeface="Nunito"/>
              <a:ea typeface="Nunito"/>
              <a:cs typeface="Nunito"/>
              <a:sym typeface="Nunito"/>
            </a:endParaRPr>
          </a:p>
          <a:p>
            <a:pPr indent="-349250" lvl="0" marL="457200" rtl="0" algn="l">
              <a:lnSpc>
                <a:spcPct val="115000"/>
              </a:lnSpc>
              <a:spcBef>
                <a:spcPts val="0"/>
              </a:spcBef>
              <a:spcAft>
                <a:spcPts val="0"/>
              </a:spcAft>
              <a:buClr>
                <a:schemeClr val="dk1"/>
              </a:buClr>
              <a:buSzPts val="1900"/>
              <a:buFont typeface="Nunito"/>
              <a:buChar char="●"/>
            </a:pPr>
            <a:r>
              <a:rPr lang="en" sz="1900">
                <a:solidFill>
                  <a:schemeClr val="dk1"/>
                </a:solidFill>
                <a:latin typeface="Nunito"/>
                <a:ea typeface="Nunito"/>
                <a:cs typeface="Nunito"/>
                <a:sym typeface="Nunito"/>
              </a:rPr>
              <a:t>Your role and job responsibilities, particularly as it relates to </a:t>
            </a:r>
            <a:r>
              <a:rPr lang="en" sz="1900">
                <a:solidFill>
                  <a:srgbClr val="9900FF"/>
                </a:solidFill>
                <a:latin typeface="Nunito"/>
                <a:ea typeface="Nunito"/>
                <a:cs typeface="Nunito"/>
                <a:sym typeface="Nunito"/>
              </a:rPr>
              <a:t>&lt;use case&gt;</a:t>
            </a:r>
            <a:endParaRPr sz="1900">
              <a:solidFill>
                <a:srgbClr val="9900FF"/>
              </a:solidFill>
              <a:latin typeface="Nunito"/>
              <a:ea typeface="Nunito"/>
              <a:cs typeface="Nunito"/>
              <a:sym typeface="Nunito"/>
            </a:endParaRPr>
          </a:p>
          <a:p>
            <a:pPr indent="0" lvl="0" marL="0" rtl="0" algn="l">
              <a:lnSpc>
                <a:spcPct val="115000"/>
              </a:lnSpc>
              <a:spcBef>
                <a:spcPts val="2400"/>
              </a:spcBef>
              <a:spcAft>
                <a:spcPts val="0"/>
              </a:spcAft>
              <a:buClr>
                <a:schemeClr val="dk1"/>
              </a:buClr>
              <a:buSzPts val="1100"/>
              <a:buFont typeface="Arial"/>
              <a:buNone/>
            </a:pPr>
            <a:r>
              <a:rPr lang="en" sz="1900">
                <a:solidFill>
                  <a:schemeClr val="dk1"/>
                </a:solidFill>
                <a:latin typeface="Nunito"/>
                <a:ea typeface="Nunito"/>
                <a:cs typeface="Nunito"/>
                <a:sym typeface="Nunito"/>
              </a:rPr>
              <a:t>Screenshare / Walkthrough (20-25 minutes)</a:t>
            </a:r>
            <a:endParaRPr sz="1900">
              <a:solidFill>
                <a:schemeClr val="dk1"/>
              </a:solidFill>
              <a:latin typeface="Nunito"/>
              <a:ea typeface="Nunito"/>
              <a:cs typeface="Nunito"/>
              <a:sym typeface="Nunito"/>
            </a:endParaRPr>
          </a:p>
          <a:p>
            <a:pPr indent="-349250" lvl="0" marL="457200" rtl="0" algn="l">
              <a:lnSpc>
                <a:spcPct val="115000"/>
              </a:lnSpc>
              <a:spcBef>
                <a:spcPts val="0"/>
              </a:spcBef>
              <a:spcAft>
                <a:spcPts val="0"/>
              </a:spcAft>
              <a:buClr>
                <a:schemeClr val="dk1"/>
              </a:buClr>
              <a:buSzPts val="1900"/>
              <a:buFont typeface="Nunito"/>
              <a:buChar char="●"/>
            </a:pPr>
            <a:r>
              <a:rPr lang="en" sz="1900">
                <a:solidFill>
                  <a:schemeClr val="dk1"/>
                </a:solidFill>
                <a:latin typeface="Nunito"/>
                <a:ea typeface="Nunito"/>
                <a:cs typeface="Nunito"/>
                <a:sym typeface="Nunito"/>
              </a:rPr>
              <a:t>What are the steps you engage in, with respect to </a:t>
            </a:r>
            <a:r>
              <a:rPr lang="en" sz="1900">
                <a:solidFill>
                  <a:srgbClr val="9900FF"/>
                </a:solidFill>
                <a:latin typeface="Nunito"/>
                <a:ea typeface="Nunito"/>
                <a:cs typeface="Nunito"/>
                <a:sym typeface="Nunito"/>
              </a:rPr>
              <a:t>&lt;use case&gt;</a:t>
            </a:r>
            <a:r>
              <a:rPr lang="en" sz="1900">
                <a:solidFill>
                  <a:schemeClr val="dk1"/>
                </a:solidFill>
                <a:latin typeface="Nunito"/>
                <a:ea typeface="Nunito"/>
                <a:cs typeface="Nunito"/>
                <a:sym typeface="Nunito"/>
              </a:rPr>
              <a:t>?</a:t>
            </a:r>
            <a:endParaRPr sz="1900">
              <a:solidFill>
                <a:schemeClr val="dk1"/>
              </a:solidFill>
              <a:latin typeface="Nunito"/>
              <a:ea typeface="Nunito"/>
              <a:cs typeface="Nunito"/>
              <a:sym typeface="Nunito"/>
            </a:endParaRPr>
          </a:p>
          <a:p>
            <a:pPr indent="-349250" lvl="0" marL="457200" rtl="0" algn="l">
              <a:lnSpc>
                <a:spcPct val="115000"/>
              </a:lnSpc>
              <a:spcBef>
                <a:spcPts val="0"/>
              </a:spcBef>
              <a:spcAft>
                <a:spcPts val="0"/>
              </a:spcAft>
              <a:buClr>
                <a:schemeClr val="dk1"/>
              </a:buClr>
              <a:buSzPts val="1900"/>
              <a:buFont typeface="Nunito"/>
              <a:buChar char="●"/>
            </a:pPr>
            <a:r>
              <a:rPr lang="en" sz="1900">
                <a:solidFill>
                  <a:schemeClr val="dk1"/>
                </a:solidFill>
                <a:latin typeface="Nunito"/>
                <a:ea typeface="Nunito"/>
                <a:cs typeface="Nunito"/>
                <a:sym typeface="Nunito"/>
              </a:rPr>
              <a:t>Walkthrough of each step. For each one:</a:t>
            </a:r>
            <a:endParaRPr sz="1900">
              <a:solidFill>
                <a:schemeClr val="dk1"/>
              </a:solidFill>
              <a:latin typeface="Nunito"/>
              <a:ea typeface="Nunito"/>
              <a:cs typeface="Nunito"/>
              <a:sym typeface="Nunito"/>
            </a:endParaRPr>
          </a:p>
          <a:p>
            <a:pPr indent="-349250" lvl="1" marL="914400" rtl="0" algn="l">
              <a:lnSpc>
                <a:spcPct val="115000"/>
              </a:lnSpc>
              <a:spcBef>
                <a:spcPts val="0"/>
              </a:spcBef>
              <a:spcAft>
                <a:spcPts val="0"/>
              </a:spcAft>
              <a:buClr>
                <a:schemeClr val="dk1"/>
              </a:buClr>
              <a:buSzPts val="1900"/>
              <a:buFont typeface="Nunito"/>
              <a:buChar char="○"/>
            </a:pPr>
            <a:r>
              <a:rPr lang="en" sz="1900">
                <a:solidFill>
                  <a:schemeClr val="dk1"/>
                </a:solidFill>
                <a:latin typeface="Nunito"/>
                <a:ea typeface="Nunito"/>
                <a:cs typeface="Nunito"/>
                <a:sym typeface="Nunito"/>
              </a:rPr>
              <a:t>What tools (software, apps, etc.) do you currently use?</a:t>
            </a:r>
            <a:endParaRPr sz="1900">
              <a:solidFill>
                <a:schemeClr val="dk1"/>
              </a:solidFill>
              <a:latin typeface="Nunito"/>
              <a:ea typeface="Nunito"/>
              <a:cs typeface="Nunito"/>
              <a:sym typeface="Nunito"/>
            </a:endParaRPr>
          </a:p>
          <a:p>
            <a:pPr indent="-349250" lvl="1" marL="914400" rtl="0" algn="l">
              <a:lnSpc>
                <a:spcPct val="115000"/>
              </a:lnSpc>
              <a:spcBef>
                <a:spcPts val="0"/>
              </a:spcBef>
              <a:spcAft>
                <a:spcPts val="0"/>
              </a:spcAft>
              <a:buClr>
                <a:schemeClr val="dk1"/>
              </a:buClr>
              <a:buSzPts val="1900"/>
              <a:buFont typeface="Nunito"/>
              <a:buChar char="○"/>
            </a:pPr>
            <a:r>
              <a:rPr lang="en" sz="1900">
                <a:solidFill>
                  <a:schemeClr val="dk1"/>
                </a:solidFill>
                <a:latin typeface="Nunito"/>
                <a:ea typeface="Nunito"/>
                <a:cs typeface="Nunito"/>
                <a:sym typeface="Nunito"/>
              </a:rPr>
              <a:t>Can you walk through your process for a recent example?</a:t>
            </a:r>
            <a:endParaRPr sz="1900">
              <a:solidFill>
                <a:schemeClr val="dk1"/>
              </a:solidFill>
              <a:latin typeface="Nunito"/>
              <a:ea typeface="Nunito"/>
              <a:cs typeface="Nunito"/>
              <a:sym typeface="Nunito"/>
            </a:endParaRPr>
          </a:p>
          <a:p>
            <a:pPr indent="-349250" lvl="1" marL="914400" rtl="0" algn="l">
              <a:lnSpc>
                <a:spcPct val="115000"/>
              </a:lnSpc>
              <a:spcBef>
                <a:spcPts val="0"/>
              </a:spcBef>
              <a:spcAft>
                <a:spcPts val="0"/>
              </a:spcAft>
              <a:buClr>
                <a:schemeClr val="dk1"/>
              </a:buClr>
              <a:buSzPts val="1900"/>
              <a:buFont typeface="Nunito"/>
              <a:buChar char="○"/>
            </a:pPr>
            <a:r>
              <a:rPr lang="en" sz="1900">
                <a:solidFill>
                  <a:schemeClr val="dk1"/>
                </a:solidFill>
                <a:latin typeface="Nunito"/>
                <a:ea typeface="Nunito"/>
                <a:cs typeface="Nunito"/>
                <a:sym typeface="Nunito"/>
              </a:rPr>
              <a:t>What is the most complex part of the current process?</a:t>
            </a:r>
            <a:endParaRPr sz="1900">
              <a:solidFill>
                <a:schemeClr val="dk1"/>
              </a:solidFill>
              <a:latin typeface="Nunito"/>
              <a:ea typeface="Nunito"/>
              <a:cs typeface="Nunito"/>
              <a:sym typeface="Nunito"/>
            </a:endParaRPr>
          </a:p>
          <a:p>
            <a:pPr indent="0" lvl="0" marL="0" rtl="0" algn="l">
              <a:lnSpc>
                <a:spcPct val="115000"/>
              </a:lnSpc>
              <a:spcBef>
                <a:spcPts val="1200"/>
              </a:spcBef>
              <a:spcAft>
                <a:spcPts val="0"/>
              </a:spcAft>
              <a:buClr>
                <a:schemeClr val="dk1"/>
              </a:buClr>
              <a:buSzPts val="1100"/>
              <a:buFont typeface="Arial"/>
              <a:buNone/>
            </a:pPr>
            <a:r>
              <a:rPr lang="en" sz="1900">
                <a:solidFill>
                  <a:schemeClr val="dk1"/>
                </a:solidFill>
                <a:latin typeface="Nunito"/>
                <a:ea typeface="Nunito"/>
                <a:cs typeface="Nunito"/>
                <a:sym typeface="Nunito"/>
              </a:rPr>
              <a:t>Closing  (Up to 5 minutes)</a:t>
            </a:r>
            <a:endParaRPr sz="1900">
              <a:solidFill>
                <a:schemeClr val="dk1"/>
              </a:solidFill>
              <a:latin typeface="Nunito"/>
              <a:ea typeface="Nunito"/>
              <a:cs typeface="Nunito"/>
              <a:sym typeface="Nunito"/>
            </a:endParaRPr>
          </a:p>
          <a:p>
            <a:pPr indent="-349250" lvl="0" marL="457200" rtl="0" algn="l">
              <a:lnSpc>
                <a:spcPct val="115000"/>
              </a:lnSpc>
              <a:spcBef>
                <a:spcPts val="0"/>
              </a:spcBef>
              <a:spcAft>
                <a:spcPts val="2400"/>
              </a:spcAft>
              <a:buClr>
                <a:schemeClr val="dk1"/>
              </a:buClr>
              <a:buSzPts val="1900"/>
              <a:buFont typeface="Nunito"/>
              <a:buChar char="●"/>
            </a:pPr>
            <a:r>
              <a:rPr lang="en" sz="1900">
                <a:solidFill>
                  <a:schemeClr val="dk1"/>
                </a:solidFill>
                <a:latin typeface="Nunito"/>
                <a:ea typeface="Nunito"/>
                <a:cs typeface="Nunito"/>
                <a:sym typeface="Nunito"/>
              </a:rPr>
              <a:t>Is there anything else you would like to share?</a:t>
            </a:r>
            <a:endParaRPr sz="1900">
              <a:solidFill>
                <a:schemeClr val="dk1"/>
              </a:solidFill>
              <a:latin typeface="Nunito"/>
              <a:ea typeface="Nunito"/>
              <a:cs typeface="Nunito"/>
              <a:sym typeface="Nunito"/>
            </a:endParaRPr>
          </a:p>
        </p:txBody>
      </p:sp>
      <p:sp>
        <p:nvSpPr>
          <p:cNvPr id="80" name="Google Shape;80;p16"/>
          <p:cNvSpPr txBox="1"/>
          <p:nvPr/>
        </p:nvSpPr>
        <p:spPr>
          <a:xfrm>
            <a:off x="4672925" y="9530050"/>
            <a:ext cx="2643000" cy="338700"/>
          </a:xfrm>
          <a:prstGeom prst="rect">
            <a:avLst/>
          </a:prstGeom>
          <a:noFill/>
          <a:ln>
            <a:noFill/>
          </a:ln>
        </p:spPr>
        <p:txBody>
          <a:bodyPr anchorCtr="0" anchor="t" bIns="91425" lIns="91425" spcFirstLastPara="1" rIns="91425" wrap="square" tIns="91425">
            <a:spAutoFit/>
          </a:bodyPr>
          <a:lstStyle/>
          <a:p>
            <a:pPr indent="0" lvl="0" marL="0" marR="0" rtl="0" algn="r">
              <a:lnSpc>
                <a:spcPct val="100000"/>
              </a:lnSpc>
              <a:spcBef>
                <a:spcPts val="1000"/>
              </a:spcBef>
              <a:spcAft>
                <a:spcPts val="2400"/>
              </a:spcAft>
              <a:buClr>
                <a:srgbClr val="000000"/>
              </a:buClr>
              <a:buSzPts val="1000"/>
              <a:buFont typeface="Arial"/>
              <a:buNone/>
            </a:pPr>
            <a:r>
              <a:rPr b="0" i="1" lang="en" sz="1000" u="none" cap="none" strike="noStrike">
                <a:solidFill>
                  <a:srgbClr val="000000"/>
                </a:solidFill>
                <a:latin typeface="Poppins"/>
                <a:ea typeface="Poppins"/>
                <a:cs typeface="Poppins"/>
                <a:sym typeface="Poppins"/>
              </a:rPr>
              <a:t>DoMoreWithLess.now</a:t>
            </a:r>
            <a:endParaRPr b="0" i="1" sz="1000" u="none" cap="none" strike="noStrike">
              <a:solidFill>
                <a:srgbClr val="000000"/>
              </a:solidFill>
              <a:latin typeface="Poppins"/>
              <a:ea typeface="Poppins"/>
              <a:cs typeface="Poppins"/>
              <a:sym typeface="Poppins"/>
            </a:endParaRPr>
          </a:p>
        </p:txBody>
      </p:sp>
      <p:sp>
        <p:nvSpPr>
          <p:cNvPr id="81" name="Google Shape;81;p16"/>
          <p:cNvSpPr txBox="1"/>
          <p:nvPr/>
        </p:nvSpPr>
        <p:spPr>
          <a:xfrm>
            <a:off x="529800" y="9530050"/>
            <a:ext cx="40710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1000"/>
              </a:spcBef>
              <a:spcAft>
                <a:spcPts val="2400"/>
              </a:spcAft>
              <a:buClr>
                <a:srgbClr val="000000"/>
              </a:buClr>
              <a:buSzPts val="1000"/>
              <a:buFont typeface="Arial"/>
              <a:buNone/>
            </a:pPr>
            <a:r>
              <a:rPr b="0" i="1" lang="en" sz="1000" u="none" cap="none" strike="noStrike">
                <a:solidFill>
                  <a:srgbClr val="000000"/>
                </a:solidFill>
                <a:latin typeface="Poppins"/>
                <a:ea typeface="Poppins"/>
                <a:cs typeface="Poppins"/>
                <a:sym typeface="Poppins"/>
              </a:rPr>
              <a:t>From page 75 of “Do More With Less: The AI Playbook”</a:t>
            </a:r>
            <a:endParaRPr b="0" i="1" sz="1000" u="none" cap="none" strike="noStrike">
              <a:solidFill>
                <a:srgbClr val="000000"/>
              </a:solidFill>
              <a:latin typeface="Poppins"/>
              <a:ea typeface="Poppins"/>
              <a:cs typeface="Poppins"/>
              <a:sym typeface="Poppins"/>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